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Importance des SII dans le contexte industriel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SII jouent un rôle fondamental dans le contexte industriel moderne. Leur importance est liée à plusieurs facteurs clés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93627"/>
            <a:ext cx="8305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5. Apports des SII aux entreprises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643426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Optimisation des opérations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93394" y="3726299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Collecte et analyse des données opérationnelles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525923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Vue d'ensemble des processus et des performances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5680948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Amélioration de l'efficacité globale des opérations industrielles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743932" y="2643426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Prise de décision éclairée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99334" y="3726299"/>
            <a:ext cx="280094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Collecte et analyse des données pour évaluer les résultats et anticiper les tendances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99334" y="5236726"/>
            <a:ext cx="28009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Meilleure réactivité aux changements du marché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449872" y="2643426"/>
            <a:ext cx="3156347" cy="1249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Amélioration de la collaboration et de la coordination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9805273" y="4142780"/>
            <a:ext cx="280094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Collaboration et coordination entre les différentes parties prenantes de l'entreprise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05273" y="5653207"/>
            <a:ext cx="28009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Communication et coordination efficace des activités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097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86527" y="577810"/>
            <a:ext cx="7570946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62"/>
              </a:lnSpc>
              <a:buNone/>
            </a:pPr>
            <a:r>
              <a:rPr lang="en-US" sz="412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6. SII : Un levier stratégique pour les entreprises</a:t>
            </a:r>
            <a:endParaRPr lang="en-US" sz="4129" dirty="0"/>
          </a:p>
        </p:txBody>
      </p:sp>
      <p:sp>
        <p:nvSpPr>
          <p:cNvPr id="5" name="Shape 2"/>
          <p:cNvSpPr/>
          <p:nvPr/>
        </p:nvSpPr>
        <p:spPr>
          <a:xfrm>
            <a:off x="786527" y="2367320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E8E8E3"/>
          </a:solidFill>
          <a:ln w="13097">
            <a:solidFill>
              <a:srgbClr val="D1D1C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3929" y="2406610"/>
            <a:ext cx="13716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7"/>
              </a:lnSpc>
              <a:buNone/>
            </a:pPr>
            <a:r>
              <a:rPr lang="en-US" sz="247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78" dirty="0"/>
          </a:p>
        </p:txBody>
      </p:sp>
      <p:sp>
        <p:nvSpPr>
          <p:cNvPr id="7" name="Text 4"/>
          <p:cNvSpPr/>
          <p:nvPr/>
        </p:nvSpPr>
        <p:spPr>
          <a:xfrm>
            <a:off x="1468160" y="2439472"/>
            <a:ext cx="209764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1"/>
              </a:lnSpc>
              <a:buNone/>
            </a:pPr>
            <a:r>
              <a:rPr lang="en-US" sz="206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Compétitivité</a:t>
            </a:r>
            <a:endParaRPr lang="en-US" sz="2065" dirty="0"/>
          </a:p>
        </p:txBody>
      </p:sp>
      <p:sp>
        <p:nvSpPr>
          <p:cNvPr id="8" name="Text 5"/>
          <p:cNvSpPr/>
          <p:nvPr/>
        </p:nvSpPr>
        <p:spPr>
          <a:xfrm>
            <a:off x="1468160" y="2976801"/>
            <a:ext cx="2999065" cy="2013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solutions donnent un levier stratégique aux entreprises pour rester compétitives et s'adapter aux défis et aux opportunités de l'industrie moderne.</a:t>
            </a:r>
            <a:endParaRPr lang="en-US" sz="1652" dirty="0"/>
          </a:p>
        </p:txBody>
      </p:sp>
      <p:sp>
        <p:nvSpPr>
          <p:cNvPr id="9" name="Shape 6"/>
          <p:cNvSpPr/>
          <p:nvPr/>
        </p:nvSpPr>
        <p:spPr>
          <a:xfrm>
            <a:off x="4676894" y="2367320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E8E8E3"/>
          </a:solidFill>
          <a:ln w="13097">
            <a:solidFill>
              <a:srgbClr val="D1D1C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25246" y="2406610"/>
            <a:ext cx="17526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7"/>
              </a:lnSpc>
              <a:buNone/>
            </a:pPr>
            <a:r>
              <a:rPr lang="en-US" sz="247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78" dirty="0"/>
          </a:p>
        </p:txBody>
      </p:sp>
      <p:sp>
        <p:nvSpPr>
          <p:cNvPr id="11" name="Text 8"/>
          <p:cNvSpPr/>
          <p:nvPr/>
        </p:nvSpPr>
        <p:spPr>
          <a:xfrm>
            <a:off x="5358527" y="2439472"/>
            <a:ext cx="209764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1"/>
              </a:lnSpc>
              <a:buNone/>
            </a:pPr>
            <a:r>
              <a:rPr lang="en-US" sz="206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Innovation</a:t>
            </a:r>
            <a:endParaRPr lang="en-US" sz="2065" dirty="0"/>
          </a:p>
        </p:txBody>
      </p:sp>
      <p:sp>
        <p:nvSpPr>
          <p:cNvPr id="12" name="Text 9"/>
          <p:cNvSpPr/>
          <p:nvPr/>
        </p:nvSpPr>
        <p:spPr>
          <a:xfrm>
            <a:off x="5358527" y="2976801"/>
            <a:ext cx="2999065" cy="1342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SII permettent l'innovation et l'adoption de nouvelles technologies (sous réserve d'interopérabilité).</a:t>
            </a:r>
            <a:endParaRPr lang="en-US" sz="1652" dirty="0"/>
          </a:p>
        </p:txBody>
      </p:sp>
      <p:sp>
        <p:nvSpPr>
          <p:cNvPr id="13" name="Shape 10"/>
          <p:cNvSpPr/>
          <p:nvPr/>
        </p:nvSpPr>
        <p:spPr>
          <a:xfrm>
            <a:off x="786527" y="5364123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E8E8E3"/>
          </a:solidFill>
          <a:ln w="13097">
            <a:solidFill>
              <a:srgbClr val="D1D1C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4879" y="5403413"/>
            <a:ext cx="17526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7"/>
              </a:lnSpc>
              <a:buNone/>
            </a:pPr>
            <a:r>
              <a:rPr lang="en-US" sz="247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78" dirty="0"/>
          </a:p>
        </p:txBody>
      </p:sp>
      <p:sp>
        <p:nvSpPr>
          <p:cNvPr id="15" name="Text 12"/>
          <p:cNvSpPr/>
          <p:nvPr/>
        </p:nvSpPr>
        <p:spPr>
          <a:xfrm>
            <a:off x="1468160" y="5436275"/>
            <a:ext cx="209764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1"/>
              </a:lnSpc>
              <a:buNone/>
            </a:pPr>
            <a:r>
              <a:rPr lang="en-US" sz="206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</a:t>
            </a:r>
            <a:endParaRPr lang="en-US" sz="2065" dirty="0"/>
          </a:p>
        </p:txBody>
      </p:sp>
      <p:sp>
        <p:nvSpPr>
          <p:cNvPr id="16" name="Text 13"/>
          <p:cNvSpPr/>
          <p:nvPr/>
        </p:nvSpPr>
        <p:spPr>
          <a:xfrm>
            <a:off x="1468160" y="5973604"/>
            <a:ext cx="2999065" cy="1342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Amélioration de la performance, de l'efficacité et de la rentabilité des entreprises grâce à une meilleure réactivité</a:t>
            </a:r>
            <a:endParaRPr lang="en-US" sz="1652" dirty="0"/>
          </a:p>
        </p:txBody>
      </p:sp>
      <p:sp>
        <p:nvSpPr>
          <p:cNvPr id="17" name="Shape 14"/>
          <p:cNvSpPr/>
          <p:nvPr/>
        </p:nvSpPr>
        <p:spPr>
          <a:xfrm>
            <a:off x="4676894" y="5364123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E8E8E3"/>
          </a:solidFill>
          <a:ln w="13097">
            <a:solidFill>
              <a:srgbClr val="D1D1C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825246" y="5403413"/>
            <a:ext cx="17526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7"/>
              </a:lnSpc>
              <a:buNone/>
            </a:pPr>
            <a:r>
              <a:rPr lang="en-US" sz="2478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78" dirty="0"/>
          </a:p>
        </p:txBody>
      </p:sp>
      <p:sp>
        <p:nvSpPr>
          <p:cNvPr id="19" name="Text 16"/>
          <p:cNvSpPr/>
          <p:nvPr/>
        </p:nvSpPr>
        <p:spPr>
          <a:xfrm>
            <a:off x="5358527" y="5436275"/>
            <a:ext cx="209764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1"/>
              </a:lnSpc>
              <a:buNone/>
            </a:pPr>
            <a:r>
              <a:rPr lang="en-US" sz="2065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Adaptabilité</a:t>
            </a:r>
            <a:endParaRPr lang="en-US" sz="2065" dirty="0"/>
          </a:p>
        </p:txBody>
      </p:sp>
      <p:sp>
        <p:nvSpPr>
          <p:cNvPr id="20" name="Text 17"/>
          <p:cNvSpPr/>
          <p:nvPr/>
        </p:nvSpPr>
        <p:spPr>
          <a:xfrm>
            <a:off x="5358527" y="5973604"/>
            <a:ext cx="2999065" cy="16781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SII offrent une adaptabilité et une flexibilité aux entreprises dans un environnement industriel en constante évolution.</a:t>
            </a:r>
            <a:endParaRPr lang="en-US" sz="1652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788682"/>
            <a:ext cx="7475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 Optimisation des opérations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927396"/>
            <a:ext cx="3370064" cy="1513522"/>
          </a:xfrm>
          <a:prstGeom prst="roundRect">
            <a:avLst>
              <a:gd name="adj" fmla="val 6606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416337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a. Collecte et analyse des données</a:t>
            </a:r>
            <a:endParaRPr lang="en-US" sz="2187" dirty="0"/>
          </a:p>
        </p:txBody>
      </p:sp>
      <p:sp>
        <p:nvSpPr>
          <p:cNvPr id="7" name="Shape 4"/>
          <p:cNvSpPr/>
          <p:nvPr/>
        </p:nvSpPr>
        <p:spPr>
          <a:xfrm>
            <a:off x="5630228" y="3927396"/>
            <a:ext cx="3370064" cy="1513522"/>
          </a:xfrm>
          <a:prstGeom prst="roundRect">
            <a:avLst>
              <a:gd name="adj" fmla="val 6606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66209" y="4163378"/>
            <a:ext cx="289810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b. Vue d'ensemble des processus et des performances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9222462" y="3927396"/>
            <a:ext cx="3370064" cy="1513522"/>
          </a:xfrm>
          <a:prstGeom prst="roundRect">
            <a:avLst>
              <a:gd name="adj" fmla="val 6606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58444" y="4163378"/>
            <a:ext cx="289810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c. Amélioration de l'efficacité globale des opérations</a:t>
            </a:r>
            <a:endParaRPr lang="en-US" sz="21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87832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1.a. Collecte et analyse des données avec les SII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711410"/>
            <a:ext cx="3295888" cy="32958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6284952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Collecte et analyse des données opérationnelles pour identifier les inefficacités.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711410"/>
            <a:ext cx="3296007" cy="32960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67137" y="628507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Obtenir des outils d'analyse de données avancés pour une prise de décision plus éclairée.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711410"/>
            <a:ext cx="3296007" cy="32960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296400" y="628507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Progression de l'IA pour analyser de grandes quantités de données et en extraire des informations.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70068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1.b. Vue d'ensemble des processus et de la performance avec les SII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533769"/>
            <a:ext cx="3295888" cy="32958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6107311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Vue d'ensemble des processus pour une meilleure compréhension des performances.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533769"/>
            <a:ext cx="3296007" cy="32960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67137" y="610743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Dashboards de performance pour une évaluation rapide des performances.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533769"/>
            <a:ext cx="3296007" cy="32960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296400" y="610743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Visualisation de données pour une compréhension approfondie des performances.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88558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1.c. Amélioration de l'efficacité globale des opérations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8963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15515" y="2937986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07" y="2968585"/>
            <a:ext cx="2647950" cy="17873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760107" y="500586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Automatisation des tâches répétitives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5922407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Réduction des erreurs et augmentation la productivité par l'automatisation.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28963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84890" y="293798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42" y="2968585"/>
            <a:ext cx="2647950" cy="17652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52342" y="4983718"/>
            <a:ext cx="26479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Amélioration de la planification et de la coordination</a:t>
            </a:r>
            <a:endParaRPr lang="en-US" sz="2187" dirty="0"/>
          </a:p>
        </p:txBody>
      </p:sp>
      <p:sp>
        <p:nvSpPr>
          <p:cNvPr id="14" name="Text 9"/>
          <p:cNvSpPr/>
          <p:nvPr/>
        </p:nvSpPr>
        <p:spPr>
          <a:xfrm>
            <a:off x="6352342" y="6247448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Amélioration de l'organisation des activités.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9222462" y="28963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380934" y="2937986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576" y="2968585"/>
            <a:ext cx="2647950" cy="176522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944576" y="498371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Optimisation des flux de travail</a:t>
            </a:r>
            <a:endParaRPr lang="en-US" sz="2187" dirty="0"/>
          </a:p>
        </p:txBody>
      </p:sp>
      <p:sp>
        <p:nvSpPr>
          <p:cNvPr id="19" name="Text 13"/>
          <p:cNvSpPr/>
          <p:nvPr/>
        </p:nvSpPr>
        <p:spPr>
          <a:xfrm>
            <a:off x="9944576" y="5900261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Meilleure utilisation des ressources et une réduction des gaspillages.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732234"/>
            <a:ext cx="6682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Prise de décision améliorée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506397"/>
            <a:ext cx="10554414" cy="44410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6" name="Shape 3"/>
          <p:cNvSpPr/>
          <p:nvPr/>
        </p:nvSpPr>
        <p:spPr>
          <a:xfrm>
            <a:off x="4598849" y="4506397"/>
            <a:ext cx="44410" cy="777597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7" name="Shape 4"/>
          <p:cNvSpPr/>
          <p:nvPr/>
        </p:nvSpPr>
        <p:spPr>
          <a:xfrm>
            <a:off x="4371142" y="42564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48664" y="4298156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42724" y="5506283"/>
            <a:ext cx="3756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Collecte et analyse des données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075640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SII permettent la collecte et l'analyse des données pour fournir des données factuelles et des indicateurs de performance clés pour évaluer les résultats...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995" y="3728799"/>
            <a:ext cx="44410" cy="777597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88" y="42564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9950" y="429815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202680" y="1870948"/>
            <a:ext cx="2225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Analyse prédictive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440305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Grâce aux données collectées et analysées par les SII, les décideurs peuvent anticiper les tendances et les opportunités.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987141" y="4506397"/>
            <a:ext cx="44410" cy="777597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7" name="Shape 14"/>
          <p:cNvSpPr/>
          <p:nvPr/>
        </p:nvSpPr>
        <p:spPr>
          <a:xfrm>
            <a:off x="9759434" y="42564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917906" y="4298156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7648456" y="5506283"/>
            <a:ext cx="47217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Meilleure réactivité aux changements du marché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2282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Grâce à une meilleure prise de décision éclairée, les entreprises peuvent être plus réactives aux changements du marché et mieux s'adapter.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396127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 Amélioration de la collaboration et de la coordination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675001" y="3812500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SII permettent la collaboration et la coordination entre les différentes parties prenantes de l'entreprise.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75001" y="4612124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 fournissant un accès centralisé aux informations pertinentes, les SII permettent aux équipes de travailler de manière synchronisée et d'aligner leurs efforts.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5767149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Ceci favorise une meilleure communication, une coordination efficace des activités et une meilleure utilisation des compétences et des ressources disponibles.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>
              <a:alpha val="75000"/>
            </a:srgbClr>
          </a:solidFill>
          <a:ln w="13216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275880" y="583406"/>
            <a:ext cx="10078522" cy="1325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21"/>
              </a:lnSpc>
              <a:buNone/>
            </a:pPr>
            <a:r>
              <a:rPr lang="en-US" sz="417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 Gestion de la qualité et de la conformité réglementaire</a:t>
            </a:r>
            <a:endParaRPr lang="en-US" sz="417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80" y="2333625"/>
            <a:ext cx="3147298" cy="31472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88682" y="5746075"/>
            <a:ext cx="2121694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10"/>
              </a:lnSpc>
              <a:buNone/>
            </a:pPr>
            <a:r>
              <a:rPr lang="en-US" sz="2088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Contrôle qualité</a:t>
            </a:r>
            <a:endParaRPr lang="en-US" sz="2088" dirty="0"/>
          </a:p>
        </p:txBody>
      </p:sp>
      <p:sp>
        <p:nvSpPr>
          <p:cNvPr id="7" name="Text 3"/>
          <p:cNvSpPr/>
          <p:nvPr/>
        </p:nvSpPr>
        <p:spPr>
          <a:xfrm>
            <a:off x="2275880" y="6289834"/>
            <a:ext cx="3147298" cy="1357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73"/>
              </a:lnSpc>
              <a:buNone/>
            </a:pPr>
            <a:r>
              <a:rPr lang="en-US" sz="167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Collecter, suivre et analyser des données de qualité, d'effectuer des contrôles et des tests pour garantir la qualité des produits.</a:t>
            </a:r>
            <a:endParaRPr lang="en-US" sz="1671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432" y="2333625"/>
            <a:ext cx="3147298" cy="314729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91081" y="5746075"/>
            <a:ext cx="3048000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10"/>
              </a:lnSpc>
              <a:buNone/>
            </a:pPr>
            <a:r>
              <a:rPr lang="en-US" sz="2088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Conformité réglementaire</a:t>
            </a:r>
            <a:endParaRPr lang="en-US" sz="2088" dirty="0"/>
          </a:p>
        </p:txBody>
      </p:sp>
      <p:sp>
        <p:nvSpPr>
          <p:cNvPr id="10" name="Text 5"/>
          <p:cNvSpPr/>
          <p:nvPr/>
        </p:nvSpPr>
        <p:spPr>
          <a:xfrm>
            <a:off x="5741432" y="6289834"/>
            <a:ext cx="3147298" cy="10183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73"/>
              </a:lnSpc>
              <a:buNone/>
            </a:pPr>
            <a:r>
              <a:rPr lang="en-US" sz="167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Vérification de la conformité aux normes et aux réglementations en vigueur.</a:t>
            </a:r>
            <a:endParaRPr lang="en-US" sz="1671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984" y="2333625"/>
            <a:ext cx="3147417" cy="31474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443323" y="5746194"/>
            <a:ext cx="2674620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10"/>
              </a:lnSpc>
              <a:buNone/>
            </a:pPr>
            <a:r>
              <a:rPr lang="en-US" sz="2088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Satisfaction des clients</a:t>
            </a:r>
            <a:endParaRPr lang="en-US" sz="2088" dirty="0"/>
          </a:p>
        </p:txBody>
      </p:sp>
      <p:sp>
        <p:nvSpPr>
          <p:cNvPr id="13" name="Text 7"/>
          <p:cNvSpPr/>
          <p:nvPr/>
        </p:nvSpPr>
        <p:spPr>
          <a:xfrm>
            <a:off x="9206984" y="6289953"/>
            <a:ext cx="3147417" cy="1357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73"/>
              </a:lnSpc>
              <a:buNone/>
            </a:pPr>
            <a:r>
              <a:rPr lang="en-US" sz="167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Satisfaction des clients et à la préservation de la réputation de l'entreprise par la gestion de la qualité</a:t>
            </a:r>
            <a:endParaRPr lang="en-US" sz="167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54311"/>
            <a:ext cx="8023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 Adaptabilité aux changements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293025"/>
            <a:ext cx="10554414" cy="4782145"/>
          </a:xfrm>
          <a:prstGeom prst="roundRect">
            <a:avLst>
              <a:gd name="adj" fmla="val 2091"/>
            </a:avLst>
          </a:prstGeom>
          <a:noFill/>
          <a:ln w="13811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51804" y="2306836"/>
            <a:ext cx="10526792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73975" y="2447687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Flexibilité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2447687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SII offrent une flexibilité et une adaptabilité aux entreprises dans un environnement industriel en constante évolution.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51804" y="3654743"/>
            <a:ext cx="10526792" cy="20587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73975" y="379559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Gestion du changement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3795593"/>
            <a:ext cx="481524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SII facilitent la gestion du changement au sein de l'organisation, permettant une meilleure intégration de nouvelles technologies, l'automatisation des processus et l'interopérabilité avec d'autres systèmes.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51804" y="5713452"/>
            <a:ext cx="10526792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73975" y="585430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Optimisation des ressources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854303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L'adaptabilité offerte par les SII permet une optimisation des ressources et une gestion proactive des défis.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2023-09-26T07:27:01Z</dcterms:created>
  <dcterms:modified xsi:type="dcterms:W3CDTF">2023-09-26T07:27:01Z</dcterms:modified>
</cp:coreProperties>
</file>